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D:\internet\Basimnet0\Thin%20sections%20minerals%20&amp;%20volcanic%20microtextures_files\thinsect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mailto:Basimgeo@yahoo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file:///D:\internet\Basimnet0\Thin%20sections%20minerals%20&amp;%20volcanic%20microtextures_files\plagtwins.jpg" TargetMode="External"/><Relationship Id="rId5" Type="http://schemas.openxmlformats.org/officeDocument/2006/relationships/image" Target="../media/image3.jpeg"/><Relationship Id="rId4" Type="http://schemas.openxmlformats.org/officeDocument/2006/relationships/image" Target="file:///D:\internet\Basimnet0\Thin%20sections%20minerals%20&amp;%20volcanic%20microtextures_files\mscp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internet\Basimnet0\Thin%20sections%20minerals%20&amp;%20volcanic%20microtextures_files\thinsect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internet\Basimnet0\Thin%20sections%20minerals%20&amp;%20volcanic%20microtextures_files\mscp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8572560" cy="2100266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ar-IQ" sz="6400" b="1" u="sng" dirty="0" smtClean="0">
                <a:solidFill>
                  <a:schemeClr val="tx1"/>
                </a:solidFill>
                <a:cs typeface="Andalus" pitchFamily="2" charset="-78"/>
              </a:rPr>
              <a:t>إعداد</a:t>
            </a:r>
            <a:r>
              <a:rPr lang="ar-IQ" sz="6400" b="1" dirty="0" smtClean="0">
                <a:solidFill>
                  <a:schemeClr val="tx1"/>
                </a:solidFill>
                <a:cs typeface="Andalus" pitchFamily="2" charset="-78"/>
              </a:rPr>
              <a:t> </a:t>
            </a:r>
            <a:endParaRPr lang="en-US" sz="6400" b="1" dirty="0" smtClean="0">
              <a:solidFill>
                <a:schemeClr val="tx1"/>
              </a:solidFill>
              <a:cs typeface="Andalus" pitchFamily="2" charset="-78"/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باسم حميد سلطان ألعبيدي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2011م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 قسم علم الأرض-كلية العلوم-جامعة البصرة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u="sng" dirty="0" smtClean="0">
                <a:solidFill>
                  <a:schemeClr val="tx1"/>
                </a:solidFill>
                <a:hlinkClick r:id="rId2"/>
              </a:rPr>
              <a:t>Basimgeo@yahoo.com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28" cy="41434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ar-IQ" sz="4800" b="1" dirty="0" smtClean="0"/>
              <a:t>بصرية </a:t>
            </a:r>
            <a:r>
              <a:rPr lang="ar-IQ" sz="4400" b="1" dirty="0" smtClean="0"/>
              <a:t>المعادن (ج/206)</a:t>
            </a:r>
            <a:r>
              <a:rPr sz="4400" b="1" dirty="0" smtClean="0"/>
              <a:t/>
            </a:r>
            <a:br>
              <a:rPr sz="4400" b="1" dirty="0" smtClean="0"/>
            </a:br>
            <a:r>
              <a:rPr lang="ar-IQ" sz="4400" b="1" dirty="0" smtClean="0"/>
              <a:t> </a:t>
            </a:r>
            <a:r>
              <a:rPr sz="4400" b="1" dirty="0" smtClean="0"/>
              <a:t>1</a:t>
            </a:r>
            <a:r>
              <a:rPr sz="3600" dirty="0" smtClean="0"/>
              <a:t/>
            </a:r>
            <a:br>
              <a:rPr sz="3600" dirty="0" smtClean="0"/>
            </a:br>
            <a:r>
              <a:rPr lang="ar-IQ" sz="3600" b="1" dirty="0" smtClean="0"/>
              <a:t>ملاحظات في دراسة الشرائح الرقيقة للمعادن والصخور</a:t>
            </a:r>
            <a:r>
              <a:rPr sz="3600" dirty="0" smtClean="0"/>
              <a:t/>
            </a:r>
            <a:br>
              <a:rPr sz="3600" dirty="0" smtClean="0"/>
            </a:br>
            <a:r>
              <a:rPr sz="3600" b="1" dirty="0" smtClean="0"/>
              <a:t>Optical Mineralogy</a:t>
            </a:r>
            <a:r>
              <a:rPr sz="3600" dirty="0" smtClean="0"/>
              <a:t/>
            </a:r>
            <a:br>
              <a:rPr sz="3600" dirty="0" smtClean="0"/>
            </a:br>
            <a:r>
              <a:rPr sz="3600" b="1" smtClean="0"/>
              <a:t>(</a:t>
            </a:r>
            <a:r>
              <a:rPr sz="3600" b="1" smtClean="0"/>
              <a:t>G</a:t>
            </a:r>
            <a:r>
              <a:rPr b="1" smtClean="0"/>
              <a:t>/200)</a:t>
            </a:r>
            <a:endParaRPr lang="ar-SA" dirty="0"/>
          </a:p>
        </p:txBody>
      </p:sp>
      <p:pic>
        <p:nvPicPr>
          <p:cNvPr id="1026" name="Picture 2" descr="D:\internet\Basimnet0\Thin sections minerals &amp; volcanic microtextures_files\mscpe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86744" y="2643182"/>
            <a:ext cx="2557256" cy="28463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 descr="D:\internet\Basimnet0\Thin sections minerals &amp; volcanic microtextures_files\plagtwins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85720" y="2714620"/>
            <a:ext cx="2301497" cy="1757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Picture 4" descr="D:\internet\Basimnet0\Thin sections minerals &amp; volcanic microtextures_files\thinsect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85720" y="4643446"/>
            <a:ext cx="2500330" cy="71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07154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r"/>
            <a:r>
              <a:rPr lang="ar-IQ" sz="2400" b="1" u="sng" dirty="0" smtClean="0"/>
              <a:t>* ضـــبـــط الــــمـــجـــهـــــر:- </a:t>
            </a:r>
            <a:r>
              <a:rPr lang="en-US" sz="2400" b="1" u="sng" dirty="0" smtClean="0"/>
              <a:t>Adjusting the microscope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SA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IQ" sz="3500" b="1" u="sng" dirty="0" smtClean="0">
                <a:solidFill>
                  <a:srgbClr val="00B0F0"/>
                </a:solidFill>
              </a:rPr>
              <a:t>*مركزة مجال الرؤيا في المجهر المستقطب :-</a:t>
            </a:r>
            <a:endParaRPr lang="en-US" sz="3500" dirty="0" smtClean="0">
              <a:solidFill>
                <a:srgbClr val="00B0F0"/>
              </a:solidFill>
            </a:endParaRPr>
          </a:p>
          <a:p>
            <a:r>
              <a:rPr lang="ar-IQ" dirty="0" smtClean="0"/>
              <a:t> </a:t>
            </a:r>
            <a:r>
              <a:rPr lang="ar-IQ" b="1" dirty="0" smtClean="0"/>
              <a:t>يكون مجال الرؤيا ممركزا عندما  ينطبق محور الدوران للمسرح مع محور أنبوب المجهر وإذا لم يكن ممركزا فيجب أجراء عملية المركزة لأجل دقة العمل ، وهنالك ثلاث خطوات متسلسلة لمركزة مجال الرؤيا:- </a:t>
            </a:r>
            <a:endParaRPr lang="en-US" dirty="0" smtClean="0"/>
          </a:p>
          <a:p>
            <a:r>
              <a:rPr lang="ar-IQ" b="1" u="sng" dirty="0" smtClean="0">
                <a:solidFill>
                  <a:srgbClr val="FF0000"/>
                </a:solidFill>
              </a:rPr>
              <a:t>أ – مركزة العدسات الشيئية :- </a:t>
            </a:r>
            <a:r>
              <a:rPr lang="en-US" b="1" u="sng" dirty="0" smtClean="0">
                <a:solidFill>
                  <a:srgbClr val="FF0000"/>
                </a:solidFill>
              </a:rPr>
              <a:t>Centering of the Objectives</a:t>
            </a:r>
            <a:r>
              <a:rPr lang="ar-IQ" u="sng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1- نختار حبيبة صغيرة وواضحة ونضعها في مجال الرؤيا وندور المسرح بحيث تصبح الحبيبة في أبعد نقطة عن المركز.</a:t>
            </a:r>
            <a:endParaRPr lang="en-US" dirty="0" smtClean="0"/>
          </a:p>
          <a:p>
            <a:r>
              <a:rPr lang="ar-IQ" b="1" dirty="0" smtClean="0"/>
              <a:t>2- بواسطة مسماري المركزة للعدسة الشيئية نحرك الحبيبة ونجلبها إلى منتصف المسافة بين موقعها بعد التدوير وبين المركز.</a:t>
            </a:r>
            <a:endParaRPr lang="en-US" dirty="0" smtClean="0"/>
          </a:p>
          <a:p>
            <a:r>
              <a:rPr lang="ar-IQ" b="1" dirty="0" smtClean="0"/>
              <a:t>3- بواسطة اليد نحرك الشريحة لجلبها ( الحبيبة ) إلى المركز وندور المسرح الدوار فإذا لم تتم المركزة بصورة صحيحة ، نعيد الخطوات (1-3 ) إلى أن تتم مركزة المجهر.</a:t>
            </a:r>
            <a:endParaRPr lang="en-US" dirty="0" smtClean="0"/>
          </a:p>
          <a:p>
            <a:r>
              <a:rPr lang="ar-IQ" dirty="0" smtClean="0"/>
              <a:t>   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003" y="142876"/>
            <a:ext cx="903615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IQ" b="1" u="sng" dirty="0" smtClean="0">
                <a:solidFill>
                  <a:srgbClr val="00B0F0"/>
                </a:solidFill>
              </a:rPr>
              <a:t>ب- مركزة تعامد المستقطب والمحلل :-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ar-IQ" dirty="0" smtClean="0">
                <a:solidFill>
                  <a:srgbClr val="00B0F0"/>
                </a:solidFill>
              </a:rPr>
              <a:t>  	</a:t>
            </a:r>
            <a:r>
              <a:rPr lang="en-US" b="1" dirty="0" smtClean="0">
                <a:solidFill>
                  <a:srgbClr val="00B0F0"/>
                </a:solidFill>
              </a:rPr>
              <a:t>Perpendicularity of the Polarizer and Analyses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 </a:t>
            </a:r>
            <a:r>
              <a:rPr lang="ar-IQ" b="1" dirty="0" smtClean="0"/>
              <a:t>- بدون استخدام شريحة معدنية يكون المستقطبان متعامدان بصورة دقيقة عندما يصبح مجال الرؤيا مظلما بعد إدخال المحلل مجال الرؤيا ، ويكون مضاء عندما يكونان غير متعامدين ، وفي الحالة الثانية يحرك المستقطب إلى حين الوصول إلى العتمة التامة. </a:t>
            </a:r>
          </a:p>
          <a:p>
            <a:endParaRPr lang="ar-IQ" b="1" u="sng" dirty="0" smtClean="0"/>
          </a:p>
          <a:p>
            <a:r>
              <a:rPr lang="ar-IQ" b="1" u="sng" dirty="0" smtClean="0">
                <a:solidFill>
                  <a:srgbClr val="00B0F0"/>
                </a:solidFill>
              </a:rPr>
              <a:t>ج- ضبط تطابق الشعيرتين المتعامدين مع المستقطب والمحلل:-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ar-IQ" b="1" dirty="0" smtClean="0"/>
              <a:t> </a:t>
            </a:r>
            <a:endParaRPr lang="en-US" dirty="0" smtClean="0"/>
          </a:p>
          <a:p>
            <a:r>
              <a:rPr lang="ar-IQ" b="1" dirty="0" smtClean="0"/>
              <a:t>- يجب أن يتفق اتجاه الذبذبة المفضل للمستقطب والمحلل مع الشعيرتين المتعامدين في العدسة العينية ، كما يجب أن تكون الشعيرتين المتعامدين في العدسة العينية باتجاه </a:t>
            </a:r>
            <a:r>
              <a:rPr lang="en-US" b="1" dirty="0" smtClean="0"/>
              <a:t>W-E</a:t>
            </a:r>
            <a:r>
              <a:rPr lang="ar-IQ" b="1" dirty="0" smtClean="0"/>
              <a:t> , </a:t>
            </a:r>
            <a:r>
              <a:rPr lang="en-US" b="1" dirty="0" smtClean="0"/>
              <a:t>S-N</a:t>
            </a:r>
            <a:r>
              <a:rPr lang="ar-IQ" b="1" dirty="0" smtClean="0"/>
              <a:t> وتستخدم هنا بلورة من معدن </a:t>
            </a:r>
            <a:r>
              <a:rPr lang="ar-IQ" b="1" dirty="0" err="1" smtClean="0"/>
              <a:t>البايوتايت</a:t>
            </a:r>
            <a:r>
              <a:rPr lang="ar-IQ" b="1" dirty="0" smtClean="0"/>
              <a:t> معروفة الاتجاه المفضل للذبذبة. </a:t>
            </a:r>
            <a:endParaRPr lang="en-US" dirty="0" smtClean="0"/>
          </a:p>
          <a:p>
            <a:endParaRPr lang="ar-IQ" b="1" dirty="0" smtClean="0"/>
          </a:p>
          <a:p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943880" cy="141763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ar-IQ" sz="2800" b="1" u="sng" dirty="0" smtClean="0">
                <a:solidFill>
                  <a:srgbClr val="FF0000"/>
                </a:solidFill>
              </a:rPr>
              <a:t>* الــــشــــرائـــح الــــدقـــيــقـــة :- </a:t>
            </a:r>
            <a:br>
              <a:rPr lang="ar-IQ" sz="2800" b="1" u="sng" dirty="0" smtClean="0">
                <a:solidFill>
                  <a:srgbClr val="FF0000"/>
                </a:solidFill>
              </a:rPr>
            </a:br>
            <a:r>
              <a:rPr lang="en-US" sz="2800" b="1" u="sng" dirty="0" smtClean="0">
                <a:solidFill>
                  <a:srgbClr val="FF0000"/>
                </a:solidFill>
              </a:rPr>
              <a:t>Thin Sections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IQ" b="1" dirty="0" smtClean="0"/>
              <a:t>- العينات التي تصنع لها شرائح تكون على عدة أنواع :- </a:t>
            </a:r>
            <a:endParaRPr lang="en-US" dirty="0" smtClean="0"/>
          </a:p>
          <a:p>
            <a:r>
              <a:rPr lang="ar-IQ" dirty="0" smtClean="0"/>
              <a:t> </a:t>
            </a:r>
            <a:endParaRPr lang="en-US" dirty="0" smtClean="0"/>
          </a:p>
          <a:p>
            <a:pPr algn="l" rtl="0"/>
            <a:r>
              <a:rPr lang="en-US" b="1" dirty="0" smtClean="0"/>
              <a:t>1- Bulk samples </a:t>
            </a:r>
            <a:r>
              <a:rPr lang="en-US" dirty="0" smtClean="0"/>
              <a:t>(</a:t>
            </a:r>
            <a:r>
              <a:rPr lang="en-US" b="1" dirty="0" smtClean="0"/>
              <a:t>consolidated).</a:t>
            </a:r>
          </a:p>
          <a:p>
            <a:pPr algn="l" rtl="0"/>
            <a:r>
              <a:rPr lang="en-US" b="1" dirty="0" smtClean="0"/>
              <a:t>2- Un consolidated samples.</a:t>
            </a:r>
          </a:p>
          <a:p>
            <a:pPr algn="l" rtl="0"/>
            <a:r>
              <a:rPr lang="en-US" b="1" dirty="0" smtClean="0"/>
              <a:t>3- Brittle samples.</a:t>
            </a:r>
          </a:p>
          <a:p>
            <a:pPr algn="l" rtl="0"/>
            <a:r>
              <a:rPr lang="en-US" b="1" dirty="0" smtClean="0"/>
              <a:t>4- Ore samples (polished sections).</a:t>
            </a:r>
          </a:p>
          <a:p>
            <a:pPr algn="l" rtl="0"/>
            <a:r>
              <a:rPr lang="en-US" b="1" dirty="0" smtClean="0"/>
              <a:t>5- Paleontological samples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0"/>
            <a:ext cx="8972584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lang="ar-IQ" b="1" u="sng" dirty="0" smtClean="0">
                <a:solidFill>
                  <a:srgbClr val="FF0000"/>
                </a:solidFill>
              </a:rPr>
              <a:t>* طرائق تحضير الشرائح الرقيقة</a:t>
            </a:r>
            <a:r>
              <a:rPr lang="ar-IQ" b="1" dirty="0" smtClean="0">
                <a:solidFill>
                  <a:srgbClr val="FF0000"/>
                </a:solidFill>
              </a:rPr>
              <a:t>:- </a:t>
            </a:r>
            <a:r>
              <a:rPr lang="en-US" b="1" dirty="0" smtClean="0">
                <a:solidFill>
                  <a:srgbClr val="FF0000"/>
                </a:solidFill>
              </a:rPr>
              <a:t>Preparing of thin sections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3338522"/>
          </a:xfrm>
        </p:spPr>
        <p:txBody>
          <a:bodyPr>
            <a:normAutofit fontScale="92500" lnSpcReduction="20000"/>
          </a:bodyPr>
          <a:lstStyle/>
          <a:p>
            <a:r>
              <a:rPr lang="ar-IQ" b="1" dirty="0" smtClean="0"/>
              <a:t>* العينات المتماسكة :-  </a:t>
            </a:r>
            <a:r>
              <a:rPr lang="en-US" b="1" dirty="0" smtClean="0"/>
              <a:t>Bulk Samples</a:t>
            </a:r>
            <a:endParaRPr lang="en-US" dirty="0" smtClean="0"/>
          </a:p>
          <a:p>
            <a:r>
              <a:rPr lang="ar-IQ" dirty="0" smtClean="0"/>
              <a:t> </a:t>
            </a:r>
            <a:r>
              <a:rPr lang="ar-IQ" b="1" dirty="0" smtClean="0"/>
              <a:t>- سمك الشريحة الزجاجية (1.5) ملم.</a:t>
            </a:r>
            <a:endParaRPr lang="en-US" dirty="0" smtClean="0"/>
          </a:p>
          <a:p>
            <a:r>
              <a:rPr lang="ar-IQ" b="1" dirty="0" smtClean="0"/>
              <a:t>- اللاصق المستعمل (</a:t>
            </a:r>
            <a:r>
              <a:rPr lang="en-US" b="1" dirty="0" smtClean="0"/>
              <a:t> </a:t>
            </a:r>
            <a:r>
              <a:rPr lang="en-US" b="1" smtClean="0"/>
              <a:t>( Canada </a:t>
            </a:r>
            <a:r>
              <a:rPr lang="en-US" b="1" dirty="0" smtClean="0"/>
              <a:t>b</a:t>
            </a:r>
            <a:r>
              <a:rPr lang="en-US" b="1" smtClean="0"/>
              <a:t>alsam </a:t>
            </a:r>
            <a:r>
              <a:rPr lang="ar-IQ" b="1" dirty="0" smtClean="0"/>
              <a:t>معامل انكساره (1.577 ) .</a:t>
            </a:r>
            <a:endParaRPr lang="en-US" dirty="0" smtClean="0"/>
          </a:p>
          <a:p>
            <a:r>
              <a:rPr lang="ar-IQ" b="1" dirty="0" smtClean="0"/>
              <a:t>- السمك المطلوب لرقيقة المعدن المصقول (0.03) ملم.</a:t>
            </a:r>
          </a:p>
          <a:p>
            <a:endParaRPr lang="ar-IQ" dirty="0" smtClean="0"/>
          </a:p>
          <a:p>
            <a:endParaRPr lang="ar-IQ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ar-IQ" b="1" dirty="0" smtClean="0"/>
              <a:t>- يجب تجنب تكون فقاعات الهواء في الشريحة (الصورة) التي تؤثر على وضوح صورة المعدن.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7143768" y="4786322"/>
            <a:ext cx="1500198" cy="11614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929190" y="4786322"/>
            <a:ext cx="1785950" cy="121925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00" y="3000372"/>
            <a:ext cx="7143800" cy="82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internet\Basimnet0\Thin sections minerals &amp; volcanic microtextures_files\thinsect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85720" y="4643446"/>
            <a:ext cx="4286280" cy="1785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00100" y="285728"/>
            <a:ext cx="7772400" cy="4572000"/>
          </a:xfrm>
        </p:spPr>
        <p:txBody>
          <a:bodyPr/>
          <a:lstStyle/>
          <a:p>
            <a:r>
              <a:rPr lang="ar-IQ" b="1" u="sng" dirty="0" smtClean="0"/>
              <a:t>مــقـدمـة عن بـصـريـة الـمـعـادن ( دراسـة الـمـعـادن بـصـريا) :-</a:t>
            </a:r>
            <a:endParaRPr lang="en-US" dirty="0" smtClean="0"/>
          </a:p>
          <a:p>
            <a:r>
              <a:rPr lang="ar-IQ" dirty="0" smtClean="0"/>
              <a:t> </a:t>
            </a:r>
            <a:r>
              <a:rPr lang="ar-IQ" b="1" dirty="0" smtClean="0"/>
              <a:t>- أسـس دراسة المعادن (فيزيائية ،كيميائية ،بصرية):-</a:t>
            </a:r>
            <a:endParaRPr lang="en-US" dirty="0" smtClean="0"/>
          </a:p>
          <a:p>
            <a:r>
              <a:rPr lang="ar-IQ" b="1" dirty="0" smtClean="0"/>
              <a:t>- الضوء المستقطب(</a:t>
            </a:r>
            <a:r>
              <a:rPr lang="en-US" b="1" dirty="0" smtClean="0"/>
              <a:t>Polarized light</a:t>
            </a:r>
            <a:r>
              <a:rPr lang="ar-IQ" b="1" dirty="0" smtClean="0"/>
              <a:t>) والضوء الاعتيادي (</a:t>
            </a:r>
            <a:r>
              <a:rPr lang="en-US" b="1" dirty="0" smtClean="0"/>
              <a:t>Ordinary light</a:t>
            </a:r>
            <a:r>
              <a:rPr lang="ar-IQ" b="1" dirty="0" smtClean="0"/>
              <a:t>):-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370533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888077"/>
            <a:ext cx="9143999" cy="29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1015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r"/>
            <a:r>
              <a:rPr lang="ar-IQ" b="1" u="sng" dirty="0" smtClean="0">
                <a:solidFill>
                  <a:schemeClr val="tx1"/>
                </a:solidFill>
              </a:rPr>
              <a:t>* </a:t>
            </a:r>
            <a:r>
              <a:rPr lang="ar-IQ" b="1" dirty="0" smtClean="0">
                <a:solidFill>
                  <a:schemeClr val="tx1"/>
                </a:solidFill>
              </a:rPr>
              <a:t>الــــمـــجـــــهـــر</a:t>
            </a:r>
            <a:r>
              <a:rPr lang="ar-IQ" b="1" u="sng" dirty="0" smtClean="0">
                <a:solidFill>
                  <a:schemeClr val="tx1"/>
                </a:solidFill>
              </a:rPr>
              <a:t> :-    </a:t>
            </a:r>
            <a:r>
              <a:rPr lang="en-US" b="1" u="sng" dirty="0" smtClean="0">
                <a:solidFill>
                  <a:schemeClr val="tx1"/>
                </a:solidFill>
              </a:rPr>
              <a:t>Microscope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IQ" b="1" dirty="0" smtClean="0"/>
              <a:t>- </a:t>
            </a:r>
            <a:r>
              <a:rPr lang="ar-IQ" b="1" dirty="0" smtClean="0">
                <a:solidFill>
                  <a:srgbClr val="0070C0"/>
                </a:solidFill>
              </a:rPr>
              <a:t>مبدأ عمل المجهر:-</a:t>
            </a:r>
          </a:p>
          <a:p>
            <a:endParaRPr lang="en-US" dirty="0" smtClean="0"/>
          </a:p>
          <a:p>
            <a:r>
              <a:rPr lang="ar-IQ" b="1" dirty="0" smtClean="0">
                <a:solidFill>
                  <a:srgbClr val="0070C0"/>
                </a:solidFill>
              </a:rPr>
              <a:t>- أنـــواع الــــمــــجـــاهـــــر:-</a:t>
            </a:r>
          </a:p>
          <a:p>
            <a:endParaRPr lang="en-US" dirty="0" smtClean="0"/>
          </a:p>
          <a:p>
            <a:r>
              <a:rPr lang="ar-IQ" b="1" u="sng" dirty="0" smtClean="0">
                <a:solidFill>
                  <a:srgbClr val="FF0000"/>
                </a:solidFill>
              </a:rPr>
              <a:t>أ- حسب نوع الضوء المستخدم:-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1- المجهر الاعتيادي (</a:t>
            </a:r>
            <a:r>
              <a:rPr lang="ar-IQ" b="1" dirty="0" err="1" smtClean="0"/>
              <a:t>البايولوجي</a:t>
            </a:r>
            <a:r>
              <a:rPr lang="ar-IQ" b="1" dirty="0" smtClean="0"/>
              <a:t>):-  </a:t>
            </a:r>
            <a:r>
              <a:rPr lang="en-US" b="1" dirty="0" smtClean="0"/>
              <a:t>Ordinary Micro.</a:t>
            </a:r>
            <a:endParaRPr lang="en-US" dirty="0" smtClean="0"/>
          </a:p>
          <a:p>
            <a:r>
              <a:rPr lang="ar-IQ" b="1" dirty="0" smtClean="0"/>
              <a:t>2- المجهر المستقطب :-  </a:t>
            </a:r>
            <a:r>
              <a:rPr lang="en-US" b="1" dirty="0" smtClean="0"/>
              <a:t>Polarized Micro.</a:t>
            </a:r>
            <a:endParaRPr lang="en-US" dirty="0" smtClean="0"/>
          </a:p>
          <a:p>
            <a:r>
              <a:rPr lang="ar-IQ" b="1" dirty="0" smtClean="0"/>
              <a:t>3- مجهر الخامات المعدنية :-  </a:t>
            </a:r>
            <a:r>
              <a:rPr lang="en-US" b="1" dirty="0" smtClean="0"/>
              <a:t>Ore Micro.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2050" name="Picture 2" descr="C:\Documents and Settings\intel\My Documents\المجاهر الاعتيادية\50 800x Epi Illumination Trinocular Upright Metallurgical Metallographic Microscope Objectives Move Up - Down Travel Case + Two Cameras_files\047d000m-m_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540016" cy="2540016"/>
          </a:xfrm>
          <a:prstGeom prst="rect">
            <a:avLst/>
          </a:prstGeom>
          <a:noFill/>
        </p:spPr>
      </p:pic>
      <p:pic>
        <p:nvPicPr>
          <p:cNvPr id="2052" name="Picture 4" descr="C:\Documents and Settings\intel\My Documents\المجاهر الاعتيادية\نتيجة بحث Google عن الصور حول http--image_made-in-china_com-3f2j00WaQtRBzCRTdI-Reflected-Transmitt8-Microscope-L2020-_jpg_files\China-Polarization-Microscope-XP-607LP-607LPT-_files\POLARI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80"/>
            <a:ext cx="185628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643174" y="1447800"/>
            <a:ext cx="6500826" cy="4572000"/>
          </a:xfrm>
        </p:spPr>
        <p:txBody>
          <a:bodyPr/>
          <a:lstStyle/>
          <a:p>
            <a:r>
              <a:rPr lang="ar-IQ" b="1" u="sng" dirty="0" smtClean="0">
                <a:solidFill>
                  <a:srgbClr val="FF0000"/>
                </a:solidFill>
              </a:rPr>
              <a:t>ب- حسب مصدر الضوء :-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1- مجهر اختراقي الضوء:- </a:t>
            </a:r>
            <a:r>
              <a:rPr lang="en-US" b="1" dirty="0" smtClean="0"/>
              <a:t>Transmitted Micro.</a:t>
            </a:r>
            <a:endParaRPr lang="en-US" dirty="0" smtClean="0"/>
          </a:p>
          <a:p>
            <a:r>
              <a:rPr lang="ar-IQ" b="1" dirty="0" smtClean="0"/>
              <a:t>2- مجهر عاكـس للضوء :- </a:t>
            </a:r>
            <a:r>
              <a:rPr lang="en-US" b="1" dirty="0" smtClean="0"/>
              <a:t>Reflected Micro.</a:t>
            </a:r>
            <a:endParaRPr lang="en-US" dirty="0" smtClean="0"/>
          </a:p>
          <a:p>
            <a:pPr>
              <a:buNone/>
            </a:pPr>
            <a:endParaRPr lang="ar-IQ" dirty="0" smtClean="0"/>
          </a:p>
          <a:p>
            <a:r>
              <a:rPr lang="ar-IQ" b="1" u="sng" dirty="0" smtClean="0">
                <a:solidFill>
                  <a:srgbClr val="FF0000"/>
                </a:solidFill>
              </a:rPr>
              <a:t>ج- حسب عدد العدسات العينية:-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1- مجهر أحادي العينية:- </a:t>
            </a:r>
            <a:r>
              <a:rPr lang="en-US" b="1" dirty="0" err="1" smtClean="0"/>
              <a:t>Uni</a:t>
            </a:r>
            <a:r>
              <a:rPr lang="en-US" b="1" dirty="0" smtClean="0"/>
              <a:t> ocular Micro.</a:t>
            </a:r>
            <a:endParaRPr lang="en-US" dirty="0" smtClean="0"/>
          </a:p>
          <a:p>
            <a:r>
              <a:rPr lang="ar-IQ" b="1" dirty="0" smtClean="0"/>
              <a:t>2- مجهر ثنائي العينية :- </a:t>
            </a:r>
            <a:r>
              <a:rPr lang="en-US" b="1" dirty="0" smtClean="0"/>
              <a:t>Binocular Micro.</a:t>
            </a:r>
            <a:endParaRPr lang="en-US" dirty="0" smtClean="0"/>
          </a:p>
          <a:p>
            <a:r>
              <a:rPr lang="ar-IQ" b="1" dirty="0" smtClean="0"/>
              <a:t>3- مجهر ثلاثي العينية:-  </a:t>
            </a:r>
            <a:r>
              <a:rPr lang="en-US" b="1" dirty="0" smtClean="0"/>
              <a:t>Tri ocular Micro</a:t>
            </a:r>
            <a:endParaRPr lang="en-US" dirty="0" smtClean="0"/>
          </a:p>
          <a:p>
            <a:pPr>
              <a:buNone/>
            </a:pPr>
            <a:endParaRPr lang="ar-IQ" dirty="0" smtClean="0"/>
          </a:p>
          <a:p>
            <a:endParaRPr lang="ar-SA" dirty="0"/>
          </a:p>
        </p:txBody>
      </p:sp>
      <p:pic>
        <p:nvPicPr>
          <p:cNvPr id="1027" name="Picture 3" descr="C:\Documents and Settings\intel\My Documents\المجاهر الاعتيادية\10x 20x 30x 60x Magnification Stereoscopic Microscope Trinocular Photography Port With And CCD Cameras Travel Storage Case_files\01at000m-m_3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182826" cy="218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ar-IQ" sz="3200" b="1" dirty="0" smtClean="0"/>
              <a:t>* الــمــجــهـــر الــــمـــســـتـــقـــطـــب:- </a:t>
            </a:r>
            <a:r>
              <a:rPr lang="en-US" sz="3200" b="1" dirty="0" smtClean="0"/>
              <a:t>Polarized Micro.</a:t>
            </a:r>
            <a:endParaRPr lang="ar-SA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IQ" sz="4000" b="1" u="sng" dirty="0" smtClean="0">
                <a:solidFill>
                  <a:srgbClr val="00B0F0"/>
                </a:solidFill>
              </a:rPr>
              <a:t>* أجــــزاء الـــمـــجــــــهــــر:- </a:t>
            </a:r>
            <a:endParaRPr lang="en-US" sz="4000" dirty="0" smtClean="0">
              <a:solidFill>
                <a:srgbClr val="00B0F0"/>
              </a:solidFill>
            </a:endParaRPr>
          </a:p>
          <a:p>
            <a:r>
              <a:rPr lang="ar-IQ" b="1" dirty="0" smtClean="0"/>
              <a:t> </a:t>
            </a:r>
            <a:endParaRPr lang="en-US" dirty="0" smtClean="0"/>
          </a:p>
          <a:p>
            <a:r>
              <a:rPr lang="ar-IQ" b="1" dirty="0" smtClean="0"/>
              <a:t>1- الأجزاء الثانوية :- </a:t>
            </a:r>
            <a:r>
              <a:rPr lang="en-US" b="1" dirty="0" smtClean="0"/>
              <a:t>Secondary Parts</a:t>
            </a:r>
            <a:endParaRPr lang="en-US" dirty="0" smtClean="0"/>
          </a:p>
          <a:p>
            <a:r>
              <a:rPr lang="ar-IQ" b="1" dirty="0" smtClean="0"/>
              <a:t>2- الأجزاء الرئيسة:- </a:t>
            </a:r>
            <a:r>
              <a:rPr lang="en-US" b="1" dirty="0" smtClean="0"/>
              <a:t>Primary Parts</a:t>
            </a:r>
            <a:endParaRPr lang="en-US" dirty="0" smtClean="0"/>
          </a:p>
          <a:p>
            <a:r>
              <a:rPr lang="ar-IQ" b="1" dirty="0" smtClean="0"/>
              <a:t>3- الأجزاء الإضافية :- </a:t>
            </a:r>
            <a:r>
              <a:rPr lang="en-US" b="1" dirty="0" smtClean="0"/>
              <a:t>Accessory Parts</a:t>
            </a:r>
            <a:endParaRPr lang="en-US" dirty="0" smtClean="0"/>
          </a:p>
          <a:p>
            <a:r>
              <a:rPr lang="ar-IQ" dirty="0" smtClean="0"/>
              <a:t> </a:t>
            </a:r>
            <a:endParaRPr lang="en-US" dirty="0" smtClean="0"/>
          </a:p>
          <a:p>
            <a:r>
              <a:rPr lang="ar-IQ" sz="3200" b="1" u="sng" dirty="0" smtClean="0">
                <a:solidFill>
                  <a:srgbClr val="FF0000"/>
                </a:solidFill>
              </a:rPr>
              <a:t>1- الأجـــزاء الــــثــــانــــويــة:- </a:t>
            </a:r>
            <a:r>
              <a:rPr lang="en-US" sz="3200" b="1" u="sng" dirty="0" smtClean="0">
                <a:solidFill>
                  <a:srgbClr val="FF0000"/>
                </a:solidFill>
              </a:rPr>
              <a:t>Secondary Parts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</a:t>
            </a:r>
          </a:p>
          <a:p>
            <a:r>
              <a:rPr lang="ar-IQ" b="1" dirty="0" smtClean="0"/>
              <a:t>أ- القاعدة :-  </a:t>
            </a:r>
            <a:r>
              <a:rPr lang="en-US" b="1" dirty="0" smtClean="0"/>
              <a:t>The Base</a:t>
            </a:r>
            <a:endParaRPr lang="en-US" dirty="0" smtClean="0"/>
          </a:p>
          <a:p>
            <a:r>
              <a:rPr lang="ar-IQ" b="1" dirty="0" smtClean="0"/>
              <a:t>ب- الذراع:- </a:t>
            </a:r>
            <a:r>
              <a:rPr lang="en-US" b="1" dirty="0" smtClean="0"/>
              <a:t>The Stand </a:t>
            </a:r>
            <a:endParaRPr lang="en-US" dirty="0" smtClean="0"/>
          </a:p>
          <a:p>
            <a:r>
              <a:rPr lang="ar-IQ" b="1" dirty="0" smtClean="0"/>
              <a:t>ج- المسرح :-  </a:t>
            </a:r>
            <a:r>
              <a:rPr lang="en-US" b="1" dirty="0" smtClean="0"/>
              <a:t>The stage</a:t>
            </a:r>
            <a:endParaRPr lang="en-US" dirty="0" smtClean="0"/>
          </a:p>
          <a:p>
            <a:r>
              <a:rPr lang="ar-IQ" b="1" dirty="0" smtClean="0"/>
              <a:t>د- أنبوب المجهر :- </a:t>
            </a:r>
            <a:r>
              <a:rPr lang="en-US" b="1" dirty="0" smtClean="0"/>
              <a:t>The Tube </a:t>
            </a:r>
            <a:endParaRPr lang="en-US" dirty="0" smtClean="0"/>
          </a:p>
          <a:p>
            <a:r>
              <a:rPr lang="ar-IQ" b="1" dirty="0" smtClean="0"/>
              <a:t>ويحوي ضابط السرعة الخشن والناعم </a:t>
            </a:r>
          </a:p>
          <a:p>
            <a:r>
              <a:rPr lang="ar-IQ" b="1" dirty="0" smtClean="0"/>
              <a:t>(</a:t>
            </a:r>
            <a:r>
              <a:rPr lang="en-US" b="1" dirty="0" smtClean="0"/>
              <a:t>Coarse &amp; Fine adjustment</a:t>
            </a:r>
            <a:r>
              <a:rPr lang="ar-IQ" b="1" dirty="0" smtClean="0"/>
              <a:t>).</a:t>
            </a:r>
            <a:endParaRPr lang="en-US" dirty="0" smtClean="0"/>
          </a:p>
          <a:p>
            <a:r>
              <a:rPr lang="ar-IQ" b="1" dirty="0" smtClean="0"/>
              <a:t>ر- مصدر الإضاءة :-</a:t>
            </a:r>
            <a:r>
              <a:rPr lang="en-US" b="1" dirty="0" smtClean="0"/>
              <a:t>The light source</a:t>
            </a:r>
            <a:endParaRPr lang="en-US" dirty="0" smtClean="0"/>
          </a:p>
          <a:p>
            <a:r>
              <a:rPr lang="ar-IQ" dirty="0" smtClean="0"/>
              <a:t> 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09348" cy="64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0"/>
            <a:ext cx="7772400" cy="6019800"/>
          </a:xfrm>
        </p:spPr>
        <p:txBody>
          <a:bodyPr>
            <a:normAutofit fontScale="85000" lnSpcReduction="20000"/>
          </a:bodyPr>
          <a:lstStyle/>
          <a:p>
            <a:r>
              <a:rPr lang="ar-IQ" sz="4200" b="1" u="sng" dirty="0" smtClean="0">
                <a:solidFill>
                  <a:srgbClr val="FF0000"/>
                </a:solidFill>
              </a:rPr>
              <a:t>2</a:t>
            </a:r>
            <a:r>
              <a:rPr lang="ar-IQ" sz="3800" b="1" u="sng" dirty="0" smtClean="0">
                <a:solidFill>
                  <a:srgbClr val="FF0000"/>
                </a:solidFill>
              </a:rPr>
              <a:t>- الأجــــزاء الــــرئــــيـــســة(الأجزاء البصرية):- </a:t>
            </a:r>
            <a:r>
              <a:rPr lang="en-US" sz="4200" b="1" u="sng" dirty="0" smtClean="0">
                <a:solidFill>
                  <a:srgbClr val="FF0000"/>
                </a:solidFill>
              </a:rPr>
              <a:t>Primary Parts</a:t>
            </a:r>
            <a:endParaRPr lang="en-US" sz="42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</a:t>
            </a:r>
            <a:r>
              <a:rPr lang="ar-IQ" b="1" dirty="0" smtClean="0"/>
              <a:t>أ- نظام ما تحت المسرح:- </a:t>
            </a:r>
            <a:r>
              <a:rPr lang="en-US" b="1" dirty="0" smtClean="0"/>
              <a:t>Under stage system</a:t>
            </a:r>
            <a:endParaRPr lang="en-US" dirty="0" smtClean="0"/>
          </a:p>
          <a:p>
            <a:r>
              <a:rPr lang="ar-IQ" b="1" dirty="0" smtClean="0"/>
              <a:t>1- العدسة المكثفة( </a:t>
            </a:r>
            <a:r>
              <a:rPr lang="en-US" b="1" dirty="0" smtClean="0"/>
              <a:t>condensing lens</a:t>
            </a:r>
            <a:r>
              <a:rPr lang="ar-IQ" b="1" dirty="0" smtClean="0"/>
              <a:t>) للحصول على حزمة مخروطية من الضوء.</a:t>
            </a:r>
            <a:endParaRPr lang="en-US" dirty="0" smtClean="0"/>
          </a:p>
          <a:p>
            <a:r>
              <a:rPr lang="ar-IQ" b="1" dirty="0" smtClean="0"/>
              <a:t>2- حاجب الضوء( </a:t>
            </a:r>
            <a:r>
              <a:rPr lang="en-US" b="1" dirty="0" smtClean="0"/>
              <a:t>Diaphragm</a:t>
            </a:r>
            <a:r>
              <a:rPr lang="ar-IQ" b="1" dirty="0" smtClean="0"/>
              <a:t>) للسيطرة على كمية الضوء الداخل للمجهر.</a:t>
            </a:r>
            <a:endParaRPr lang="en-US" dirty="0" smtClean="0"/>
          </a:p>
          <a:p>
            <a:r>
              <a:rPr lang="ar-IQ" b="1" dirty="0" smtClean="0"/>
              <a:t>3- المستقطب( </a:t>
            </a:r>
            <a:r>
              <a:rPr lang="en-US" b="1" dirty="0" smtClean="0"/>
              <a:t>Polarizer</a:t>
            </a:r>
            <a:r>
              <a:rPr lang="ar-IQ" b="1" dirty="0" smtClean="0"/>
              <a:t>) عدسة مستقطبة لتحويل الضوء الاعتيادي إلى ضوء يتذبذب باتجاه واحد ( مستقطب).</a:t>
            </a:r>
            <a:endParaRPr lang="en-US" dirty="0" smtClean="0"/>
          </a:p>
          <a:p>
            <a:r>
              <a:rPr lang="ar-IQ" dirty="0" smtClean="0"/>
              <a:t> </a:t>
            </a:r>
            <a:endParaRPr lang="en-US" dirty="0" smtClean="0"/>
          </a:p>
          <a:p>
            <a:r>
              <a:rPr lang="ar-IQ" b="1" dirty="0" smtClean="0"/>
              <a:t>ب- نظام ما فوق المسرح:-  </a:t>
            </a:r>
            <a:r>
              <a:rPr lang="en-US" b="1" dirty="0" smtClean="0"/>
              <a:t>over stage system</a:t>
            </a:r>
            <a:endParaRPr lang="en-US" dirty="0" smtClean="0"/>
          </a:p>
          <a:p>
            <a:r>
              <a:rPr lang="ar-IQ" dirty="0" smtClean="0"/>
              <a:t> </a:t>
            </a:r>
            <a:endParaRPr lang="en-US" dirty="0" smtClean="0"/>
          </a:p>
          <a:p>
            <a:r>
              <a:rPr lang="ar-IQ" b="1" dirty="0" smtClean="0"/>
              <a:t>1- العدسات الشيئية (</a:t>
            </a:r>
            <a:r>
              <a:rPr lang="en-US" b="1" dirty="0" smtClean="0"/>
              <a:t>objective lenses</a:t>
            </a:r>
            <a:r>
              <a:rPr lang="ar-IQ" b="1" dirty="0" smtClean="0"/>
              <a:t>).</a:t>
            </a:r>
            <a:endParaRPr lang="en-US" dirty="0" smtClean="0"/>
          </a:p>
          <a:p>
            <a:r>
              <a:rPr lang="ar-IQ" b="1" dirty="0" smtClean="0"/>
              <a:t>2- فتحة الشرائح المساعدة (</a:t>
            </a:r>
            <a:r>
              <a:rPr lang="en-US" b="1" dirty="0" smtClean="0"/>
              <a:t>Accessory slots</a:t>
            </a:r>
            <a:r>
              <a:rPr lang="ar-IQ" b="1" dirty="0" smtClean="0"/>
              <a:t>).</a:t>
            </a:r>
            <a:endParaRPr lang="en-US" dirty="0" smtClean="0"/>
          </a:p>
          <a:p>
            <a:r>
              <a:rPr lang="ar-IQ" b="1" dirty="0" smtClean="0"/>
              <a:t>3- المحلل (</a:t>
            </a:r>
            <a:r>
              <a:rPr lang="en-US" b="1" dirty="0" smtClean="0"/>
              <a:t>Analyzer</a:t>
            </a:r>
            <a:r>
              <a:rPr lang="ar-IQ" b="1" dirty="0" smtClean="0"/>
              <a:t>).</a:t>
            </a:r>
            <a:endParaRPr lang="en-US" dirty="0" smtClean="0"/>
          </a:p>
          <a:p>
            <a:r>
              <a:rPr lang="ar-IQ" b="1" dirty="0" smtClean="0"/>
              <a:t>4- عدسة </a:t>
            </a:r>
            <a:r>
              <a:rPr lang="ar-IQ" b="1" dirty="0" err="1" smtClean="0"/>
              <a:t>بيرتراند</a:t>
            </a:r>
            <a:r>
              <a:rPr lang="ar-IQ" b="1" dirty="0" smtClean="0"/>
              <a:t> (</a:t>
            </a:r>
            <a:r>
              <a:rPr lang="en-US" b="1" dirty="0" smtClean="0"/>
              <a:t>Bertrand lens</a:t>
            </a:r>
            <a:r>
              <a:rPr lang="ar-IQ" b="1" dirty="0" smtClean="0"/>
              <a:t> ).</a:t>
            </a:r>
            <a:endParaRPr lang="en-US" dirty="0" smtClean="0"/>
          </a:p>
          <a:p>
            <a:r>
              <a:rPr lang="ar-IQ" b="1" dirty="0" smtClean="0"/>
              <a:t>5- العدسات العينية (</a:t>
            </a:r>
            <a:r>
              <a:rPr lang="en-US" b="1" dirty="0" smtClean="0"/>
              <a:t>Ocular or eyepiece lenses</a:t>
            </a:r>
            <a:endParaRPr lang="ar-SA" dirty="0"/>
          </a:p>
        </p:txBody>
      </p:sp>
      <p:pic>
        <p:nvPicPr>
          <p:cNvPr id="4" name="Picture 2" descr="D:\internet\Basimnet0\Thin sections minerals &amp; volcanic microtextures_files\mscp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2643182"/>
            <a:ext cx="3086883" cy="42148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572560" cy="4572000"/>
          </a:xfrm>
        </p:spPr>
        <p:txBody>
          <a:bodyPr/>
          <a:lstStyle/>
          <a:p>
            <a:r>
              <a:rPr lang="ar-IQ" sz="3600" b="1" u="sng" dirty="0" smtClean="0">
                <a:solidFill>
                  <a:srgbClr val="FF0000"/>
                </a:solidFill>
              </a:rPr>
              <a:t>3- الأجـــــزاء الإضــافــيـــة :-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1- الشرائح المساعدة( </a:t>
            </a:r>
            <a:r>
              <a:rPr lang="en-US" b="1" dirty="0" smtClean="0"/>
              <a:t>Accessory plates</a:t>
            </a:r>
            <a:r>
              <a:rPr lang="ar-IQ" b="1" dirty="0" smtClean="0"/>
              <a:t>) ( </a:t>
            </a:r>
            <a:r>
              <a:rPr lang="ar-IQ" b="1" dirty="0" err="1" smtClean="0"/>
              <a:t>المايكا</a:t>
            </a:r>
            <a:r>
              <a:rPr lang="ar-IQ" b="1" dirty="0" smtClean="0"/>
              <a:t> والجبس والكوارتز).</a:t>
            </a:r>
            <a:endParaRPr lang="en-US" dirty="0" smtClean="0"/>
          </a:p>
          <a:p>
            <a:r>
              <a:rPr lang="ar-IQ" b="1" dirty="0" smtClean="0"/>
              <a:t>2- محولات كهر بائية ( </a:t>
            </a:r>
            <a:r>
              <a:rPr lang="en-US" b="1" dirty="0" smtClean="0"/>
              <a:t>Electric</a:t>
            </a:r>
            <a:r>
              <a:rPr lang="ar-IQ" b="1" dirty="0" smtClean="0"/>
              <a:t> ).</a:t>
            </a:r>
            <a:endParaRPr lang="en-US" dirty="0" smtClean="0"/>
          </a:p>
          <a:p>
            <a:r>
              <a:rPr lang="ar-IQ" b="1" dirty="0" smtClean="0"/>
              <a:t>3- كاميرا تصوير ( </a:t>
            </a:r>
            <a:r>
              <a:rPr lang="en-US" b="1" dirty="0" smtClean="0"/>
              <a:t>Photo camera</a:t>
            </a:r>
            <a:r>
              <a:rPr lang="ar-IQ" b="1" dirty="0" smtClean="0"/>
              <a:t>).</a:t>
            </a:r>
          </a:p>
          <a:p>
            <a:r>
              <a:rPr lang="ar-IQ" b="1" dirty="0" smtClean="0"/>
              <a:t> 4- مسامير المركزة  (</a:t>
            </a:r>
            <a:r>
              <a:rPr lang="en-US" b="1" dirty="0" smtClean="0"/>
              <a:t>Centering Pins</a:t>
            </a:r>
            <a:r>
              <a:rPr lang="ar-IQ" b="1" dirty="0" smtClean="0"/>
              <a:t> ).</a:t>
            </a:r>
            <a:endParaRPr lang="en-US" dirty="0" smtClean="0"/>
          </a:p>
          <a:p>
            <a:endParaRPr lang="ar-IQ" b="1" dirty="0" smtClean="0"/>
          </a:p>
          <a:p>
            <a:endParaRPr lang="en-US" dirty="0" smtClean="0"/>
          </a:p>
          <a:p>
            <a:endParaRPr lang="ar-SA" dirty="0"/>
          </a:p>
        </p:txBody>
      </p:sp>
      <p:pic>
        <p:nvPicPr>
          <p:cNvPr id="4" name="Picture 2" descr="C:\Documents and Settings\intel\My Documents\المجاهر الاعتيادية\10x 20x 30x 60x Magnification Stereoscopic Microscope Trinocular Photography Port With And CCD Cameras Travel Storage Case_files\01at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820852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</TotalTime>
  <Words>232</Words>
  <Application>Microsoft Office PowerPoint</Application>
  <PresentationFormat>عرض على الشاشة (3:4)‏</PresentationFormat>
  <Paragraphs>95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موازنة</vt:lpstr>
      <vt:lpstr>بصرية المعادن (ج/206)  1 ملاحظات في دراسة الشرائح الرقيقة للمعادن والصخور Optical Mineralogy (G/200)</vt:lpstr>
      <vt:lpstr>عرض تقديمي في PowerPoint</vt:lpstr>
      <vt:lpstr>عرض تقديمي في PowerPoint</vt:lpstr>
      <vt:lpstr>* الــــمـــجـــــهـــر :-    Microscope </vt:lpstr>
      <vt:lpstr>عرض تقديمي في PowerPoint</vt:lpstr>
      <vt:lpstr>* الــمــجــهـــر الــــمـــســـتـــقـــطـــب:- Polarized Micro.</vt:lpstr>
      <vt:lpstr>عرض تقديمي في PowerPoint</vt:lpstr>
      <vt:lpstr>عرض تقديمي في PowerPoint</vt:lpstr>
      <vt:lpstr>عرض تقديمي في PowerPoint</vt:lpstr>
      <vt:lpstr>* ضـــبـــط الــــمـــجـــهـــــر:- Adjusting the microscope </vt:lpstr>
      <vt:lpstr>عرض تقديمي في PowerPoint</vt:lpstr>
      <vt:lpstr>عرض تقديمي في PowerPoint</vt:lpstr>
      <vt:lpstr>* الــــشــــرائـــح الــــدقـــيــقـــة :-  Thin Sections </vt:lpstr>
      <vt:lpstr>* طرائق تحضير الشرائح الرقيقة:- Preparing of thin sections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بصرية المعادن (ج/206)   ملاحظات في دراسة الشرائح الرقيقة للمعادن والصخور Optical Mineralogy (G/206)</dc:title>
  <cp:lastModifiedBy>useer</cp:lastModifiedBy>
  <cp:revision>11</cp:revision>
  <dcterms:modified xsi:type="dcterms:W3CDTF">2017-10-07T07:15:59Z</dcterms:modified>
</cp:coreProperties>
</file>